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  <p:sldMasterId id="2147486832" r:id="rId71"/>
  </p:sldMasterIdLst>
  <p:notesMasterIdLst>
    <p:notesMasterId r:id="rId95"/>
  </p:notesMasterIdLst>
  <p:handoutMasterIdLst>
    <p:handoutMasterId r:id="rId96"/>
  </p:handoutMasterIdLst>
  <p:sldIdLst>
    <p:sldId id="641" r:id="rId72"/>
    <p:sldId id="636" r:id="rId73"/>
    <p:sldId id="658" r:id="rId74"/>
    <p:sldId id="671" r:id="rId75"/>
    <p:sldId id="657" r:id="rId76"/>
    <p:sldId id="649" r:id="rId77"/>
    <p:sldId id="682" r:id="rId78"/>
    <p:sldId id="673" r:id="rId79"/>
    <p:sldId id="650" r:id="rId80"/>
    <p:sldId id="678" r:id="rId81"/>
    <p:sldId id="679" r:id="rId82"/>
    <p:sldId id="680" r:id="rId83"/>
    <p:sldId id="681" r:id="rId84"/>
    <p:sldId id="685" r:id="rId85"/>
    <p:sldId id="648" r:id="rId86"/>
    <p:sldId id="655" r:id="rId87"/>
    <p:sldId id="638" r:id="rId88"/>
    <p:sldId id="652" r:id="rId89"/>
    <p:sldId id="653" r:id="rId90"/>
    <p:sldId id="684" r:id="rId91"/>
    <p:sldId id="683" r:id="rId92"/>
    <p:sldId id="647" r:id="rId93"/>
    <p:sldId id="632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1" autoAdjust="0"/>
    <p:restoredTop sz="8639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-1304" y="-10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Master" Target="slideMasters/slideMaster2.xml"/><Relationship Id="rId71" Type="http://schemas.openxmlformats.org/officeDocument/2006/relationships/slideMaster" Target="slideMasters/slideMaster3.xml"/><Relationship Id="rId72" Type="http://schemas.openxmlformats.org/officeDocument/2006/relationships/slide" Target="slides/slide1.xml"/><Relationship Id="rId73" Type="http://schemas.openxmlformats.org/officeDocument/2006/relationships/slide" Target="slides/slide2.xml"/><Relationship Id="rId74" Type="http://schemas.openxmlformats.org/officeDocument/2006/relationships/slide" Target="slides/slide3.xml"/><Relationship Id="rId75" Type="http://schemas.openxmlformats.org/officeDocument/2006/relationships/slide" Target="slides/slide4.xml"/><Relationship Id="rId76" Type="http://schemas.openxmlformats.org/officeDocument/2006/relationships/slide" Target="slides/slide5.xml"/><Relationship Id="rId77" Type="http://schemas.openxmlformats.org/officeDocument/2006/relationships/slide" Target="slides/slide6.xml"/><Relationship Id="rId78" Type="http://schemas.openxmlformats.org/officeDocument/2006/relationships/slide" Target="slides/slide7.xml"/><Relationship Id="rId79" Type="http://schemas.openxmlformats.org/officeDocument/2006/relationships/slide" Target="slides/slide8.xml"/><Relationship Id="rId90" Type="http://schemas.openxmlformats.org/officeDocument/2006/relationships/slide" Target="slides/slide19.xml"/><Relationship Id="rId91" Type="http://schemas.openxmlformats.org/officeDocument/2006/relationships/slide" Target="slides/slide20.xml"/><Relationship Id="rId92" Type="http://schemas.openxmlformats.org/officeDocument/2006/relationships/slide" Target="slides/slide21.xml"/><Relationship Id="rId93" Type="http://schemas.openxmlformats.org/officeDocument/2006/relationships/slide" Target="slides/slide22.xml"/><Relationship Id="rId94" Type="http://schemas.openxmlformats.org/officeDocument/2006/relationships/slide" Target="slides/slide23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theme" Target="theme/theme1.xml"/><Relationship Id="rId80" Type="http://schemas.openxmlformats.org/officeDocument/2006/relationships/slide" Target="slides/slide9.xml"/><Relationship Id="rId81" Type="http://schemas.openxmlformats.org/officeDocument/2006/relationships/slide" Target="slides/slide10.xml"/><Relationship Id="rId82" Type="http://schemas.openxmlformats.org/officeDocument/2006/relationships/slide" Target="slides/slide11.xml"/><Relationship Id="rId83" Type="http://schemas.openxmlformats.org/officeDocument/2006/relationships/slide" Target="slides/slide12.xml"/><Relationship Id="rId84" Type="http://schemas.openxmlformats.org/officeDocument/2006/relationships/slide" Target="slides/slide13.xml"/><Relationship Id="rId85" Type="http://schemas.openxmlformats.org/officeDocument/2006/relationships/slide" Target="slides/slide14.xml"/><Relationship Id="rId86" Type="http://schemas.openxmlformats.org/officeDocument/2006/relationships/slide" Target="slides/slide15.xml"/><Relationship Id="rId87" Type="http://schemas.openxmlformats.org/officeDocument/2006/relationships/slide" Target="slides/slide16.xml"/><Relationship Id="rId88" Type="http://schemas.openxmlformats.org/officeDocument/2006/relationships/slide" Target="slides/slide17.xml"/><Relationship Id="rId8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7/11/17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30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7/11/17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7/11/17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7/11/17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7/11/17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2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4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9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7/11/17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7/11/17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7/11/17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7/11/17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5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7/11/17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7/11/17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7/11/17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servicesbeta.esri.com/jerome/uc2014/dot-density-asian.html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developers.arcgis.com/javascript/latest/sample-code/get-started-visualization/index.html" TargetMode="External"/><Relationship Id="rId5" Type="http://schemas.openxmlformats.org/officeDocument/2006/relationships/hyperlink" Target="https://blogs.esri.com/esri/arcgis/2017/04/13/visualizing-data-in-web-apps-leveraging-the-platform/" TargetMode="External"/><Relationship Id="rId6" Type="http://schemas.openxmlformats.org/officeDocument/2006/relationships/hyperlink" Target="https://blogs.esri.com/esri/arcgis/2017/05/23/creating-a-predominance-visualization-with-arcade/" TargetMode="External"/><Relationship Id="rId7" Type="http://schemas.openxmlformats.org/officeDocument/2006/relationships/hyperlink" Target="https://blogs.esri.com/esri/arcgis/2017/01/10/using-arcade-expressions-in-web-apps/" TargetMode="External"/><Relationship Id="rId8" Type="http://schemas.openxmlformats.org/officeDocument/2006/relationships/hyperlink" Target="https://developers.arcgis.com/javascript/latest/api-reference/esri-renderers-Renderer.html" TargetMode="External"/><Relationship Id="rId9" Type="http://schemas.openxmlformats.org/officeDocument/2006/relationships/hyperlink" Target="https://developers.arcgis.com/javascript/latest/api-reference/esri-symbols-Symbol.html" TargetMode="External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" y="1077"/>
            <a:ext cx="12188171" cy="68558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84596" y="2806649"/>
            <a:ext cx="8525773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dirty="0"/>
              <a:t>2</a:t>
            </a:r>
            <a:r>
              <a:rPr lang="en-US" sz="6000" dirty="0" smtClean="0"/>
              <a:t>D </a:t>
            </a:r>
            <a:r>
              <a:rPr lang="en-US" sz="6000" dirty="0"/>
              <a:t>Visualization with the ArcGIS API for JavaScript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9152" y="3843674"/>
            <a:ext cx="8534401" cy="914400"/>
          </a:xfrm>
        </p:spPr>
        <p:txBody>
          <a:bodyPr/>
          <a:lstStyle/>
          <a:p>
            <a:pPr algn="l"/>
            <a:r>
              <a:rPr lang="en-US" dirty="0" smtClean="0">
                <a:cs typeface="Avenir LT Std 65 Medium" charset="0"/>
              </a:rPr>
              <a:t>Kristian Ekenes</a:t>
            </a:r>
          </a:p>
          <a:p>
            <a:pPr algn="l"/>
            <a:r>
              <a:rPr lang="en-US" dirty="0" smtClean="0">
                <a:cs typeface="Avenir LT Std 65 Medium" charset="0"/>
              </a:rPr>
              <a:t>Praveen </a:t>
            </a:r>
            <a:r>
              <a:rPr lang="en-US" dirty="0" err="1" smtClean="0">
                <a:cs typeface="Avenir LT Std 65 Medium" charset="0"/>
              </a:rPr>
              <a:t>Ponnusamy</a:t>
            </a:r>
            <a:endParaRPr lang="en-US" dirty="0">
              <a:cs typeface="Avenir LT Std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572078"/>
            <a:ext cx="800992" cy="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2058971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ClassBreaksRenderer</a:t>
            </a:r>
            <a:endParaRPr lang="en-US" sz="3200" b="0" dirty="0"/>
          </a:p>
        </p:txBody>
      </p:sp>
      <p:pic>
        <p:nvPicPr>
          <p:cNvPr id="11" name="Picture 10" descr="Screen Shot 2016-06-09 at 1.49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4" name="Picture 3" descr="Screen Shot 2017-07-06 at 3.03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2891075"/>
            <a:ext cx="4153104" cy="2857640"/>
          </a:xfrm>
          <a:prstGeom prst="rect">
            <a:avLst/>
          </a:prstGeom>
        </p:spPr>
      </p:pic>
      <p:pic>
        <p:nvPicPr>
          <p:cNvPr id="7" name="Picture 6" descr="Screen Shot 2017-07-06 at 3.05.1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1" y="1081834"/>
            <a:ext cx="4068333" cy="27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0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07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 smtClean="0">
                <a:solidFill>
                  <a:srgbClr val="FFFFFF"/>
                </a:solidFill>
              </a:rPr>
              <a:t>Visual Variables</a:t>
            </a:r>
            <a:endParaRPr lang="en-US" sz="36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Rotation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  <a:endParaRPr lang="en-US" sz="2800" kern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Screen Shot 2017-07-06 at 3.14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7" name="Picture 6" descr="Screen Shot 2017-07-06 at 3.15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2" name="Picture 1" descr="Screen Shot 2017-07-06 at 2.53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4" name="Picture 3" descr="Screen Shot 2017-07-06 at 3.05.1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20" name="Picture 19" descr="Screen Shot 2016-06-21 at 5.37.43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8" name="Picture 7" descr="Screen Shot 2017-07-08 at 12.18.5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77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 smtClean="0">
                <a:solidFill>
                  <a:srgbClr val="FFFFFF"/>
                </a:solidFill>
              </a:rPr>
              <a:t>Visual Variables</a:t>
            </a:r>
            <a:endParaRPr lang="en-US" sz="3600" b="0" dirty="0">
              <a:solidFill>
                <a:srgbClr val="FFFFFF"/>
              </a:solidFill>
            </a:endParaRPr>
          </a:p>
        </p:txBody>
      </p:sp>
      <p:pic>
        <p:nvPicPr>
          <p:cNvPr id="2" name="Picture 1" descr="Screen Shot 2017-07-01 at 5.18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7" name="Picture 6" descr="Screen Shot 2017-07-06 at 3.21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9" name="Picture 8" descr="Screen Shot 2016-06-21 at 5.37.4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557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 </a:t>
            </a:r>
            <a:r>
              <a:rPr lang="en-US" sz="3200" dirty="0" smtClean="0"/>
              <a:t>(3.x only)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111423" y="1782851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BlendRenderer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170620" y="698171"/>
            <a:ext cx="3520683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HeatmapRenderer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010680" y="5964234"/>
            <a:ext cx="3801256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DotDensityRenderer</a:t>
            </a:r>
            <a:endParaRPr lang="en-US" sz="3200" b="0" dirty="0"/>
          </a:p>
        </p:txBody>
      </p:sp>
      <p:pic>
        <p:nvPicPr>
          <p:cNvPr id="10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36" y="4016960"/>
            <a:ext cx="7380064" cy="284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0" y="2335090"/>
            <a:ext cx="4732022" cy="3103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961" y="1232594"/>
            <a:ext cx="3972984" cy="33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05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Examples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497194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Visual variables</a:t>
            </a:r>
            <a:endParaRPr lang="en-US" sz="4000" dirty="0"/>
          </a:p>
        </p:txBody>
      </p:sp>
      <p:pic>
        <p:nvPicPr>
          <p:cNvPr id="8" name="Picture Placeholder 7" descr="Screen Shot 2017-07-07 at 5.12.22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615344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Multivariate visualizations</a:t>
            </a:r>
            <a:endParaRPr lang="en-US" sz="4000" dirty="0"/>
          </a:p>
        </p:txBody>
      </p:sp>
      <p:pic>
        <p:nvPicPr>
          <p:cNvPr id="5" name="Picture Placeholder 4" descr="Screen Shot 2017-07-07 at 4.13.19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3" b="17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0954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556276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Predominance using Arcade</a:t>
            </a:r>
            <a:endParaRPr lang="en-US" sz="4000" dirty="0"/>
          </a:p>
        </p:txBody>
      </p:sp>
      <p:pic>
        <p:nvPicPr>
          <p:cNvPr id="5" name="Picture Placeholder 4" descr="Screen Shot 2017-07-07 at 5.16.03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" b="1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Smart mapping in custom apps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000" dirty="0"/>
          </a:p>
        </p:txBody>
      </p:sp>
      <p:pic>
        <p:nvPicPr>
          <p:cNvPr id="7" name="Picture Placeholder 6" descr="Screen Shot 2017-07-08 at 12.16.11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b="4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8" y="2678353"/>
            <a:ext cx="8221903" cy="338554"/>
          </a:xfrm>
        </p:spPr>
        <p:txBody>
          <a:bodyPr>
            <a:norm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 smtClean="0">
                <a:solidFill>
                  <a:schemeClr val="tx1"/>
                </a:solidFill>
                <a:latin typeface="+mn-lt"/>
                <a:cs typeface="Avenir LT Std 65 Medium" charset="0"/>
              </a:rPr>
              <a:t>Renderers, symbols, </a:t>
            </a:r>
            <a:r>
              <a:rPr lang="en-US" sz="2000" b="0" dirty="0" err="1" smtClean="0">
                <a:solidFill>
                  <a:schemeClr val="tx1"/>
                </a:solidFill>
                <a:latin typeface="+mn-lt"/>
                <a:cs typeface="Avenir LT Std 65 Medium" charset="0"/>
              </a:rPr>
              <a:t>etc</a:t>
            </a:r>
            <a:r>
              <a:rPr lang="mr-IN" sz="2000" b="0" dirty="0" smtClean="0">
                <a:solidFill>
                  <a:schemeClr val="tx1"/>
                </a:solidFill>
                <a:latin typeface="+mn-lt"/>
                <a:cs typeface="Avenir LT Std 65 Medium" charset="0"/>
              </a:rPr>
              <a:t>…</a:t>
            </a: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API Overview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201363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375893"/>
            <a:ext cx="3954365" cy="307777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Coming in a future release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596192"/>
            <a:ext cx="4527741" cy="779701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Clustering</a:t>
            </a:r>
            <a:endParaRPr lang="en-US" sz="4000" dirty="0"/>
          </a:p>
        </p:txBody>
      </p:sp>
      <p:pic>
        <p:nvPicPr>
          <p:cNvPr id="7" name="Picture Placeholder 6" descr="Screen Shot 2017-07-07 at 11.07.59 A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r="382"/>
          <a:stretch>
            <a:fillRect/>
          </a:stretch>
        </p:blipFill>
        <p:spPr/>
      </p:pic>
      <p:pic>
        <p:nvPicPr>
          <p:cNvPr id="8" name="Picture 7" descr="Screen Shot 2017-07-07 at 11.13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59" y="3866496"/>
            <a:ext cx="2493054" cy="12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004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Resources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 smtClean="0">
                <a:hlinkClick r:id="rId4"/>
              </a:rPr>
              <a:t>Get started with visualization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5"/>
              </a:rPr>
              <a:t>Visualizing data in web apps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6"/>
              </a:rPr>
              <a:t>Predominance visualizations using Arcade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7"/>
              </a:rPr>
              <a:t>Using Arcade expressions in web apps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Documentation</a:t>
            </a:r>
            <a:endParaRPr lang="en-US" sz="2800" dirty="0" smtClean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8"/>
              </a:rPr>
              <a:t>Renderer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ea typeface="+mn-ea"/>
                <a:cs typeface="+mn-cs"/>
                <a:hlinkClick r:id="rId9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 smtClean="0"/>
          </a:p>
          <a:p>
            <a:pPr lvl="1" eaLnBrk="0" hangingPunct="0"/>
            <a:endParaRPr lang="en-US" sz="2800" dirty="0"/>
          </a:p>
        </p:txBody>
      </p:sp>
      <p:pic>
        <p:nvPicPr>
          <p:cNvPr id="2" name="Picture 1" descr="Screen Shot 2017-07-06 at 4.14.2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2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8" name="Rectangle 1"/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0151" y="228737"/>
            <a:ext cx="7501811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831" y="1549940"/>
            <a:ext cx="2223020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9065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89538" y="1583890"/>
            <a:ext cx="2226845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11" y="1491271"/>
            <a:ext cx="2447512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1" cy="40060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3" y="2249054"/>
            <a:ext cx="1965041" cy="3998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3"/>
            <a:ext cx="1956963" cy="3981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9" cy="4020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117" t="11405" b="10089"/>
          <a:stretch/>
        </p:blipFill>
        <p:spPr>
          <a:xfrm>
            <a:off x="327492" y="2682240"/>
            <a:ext cx="1769067" cy="3086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1064" b="8488"/>
          <a:stretch/>
        </p:blipFill>
        <p:spPr>
          <a:xfrm>
            <a:off x="3325683" y="2625585"/>
            <a:ext cx="1777123" cy="3132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t="11466" b="10427"/>
          <a:stretch/>
        </p:blipFill>
        <p:spPr>
          <a:xfrm>
            <a:off x="9805457" y="2605633"/>
            <a:ext cx="1788601" cy="31902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t="11556" b="8753"/>
          <a:stretch/>
        </p:blipFill>
        <p:spPr>
          <a:xfrm>
            <a:off x="6606180" y="2672454"/>
            <a:ext cx="1750691" cy="3104081"/>
          </a:xfrm>
          <a:prstGeom prst="rect">
            <a:avLst/>
          </a:prstGeom>
        </p:spPr>
      </p:pic>
      <p:sp>
        <p:nvSpPr>
          <p:cNvPr id="24" name="Right Arrow 37"/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3059" y="3881461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/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" name="Right Arrow 31"/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Right Arrow 32"/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3" name="Right Arrow 37"/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Right Arrow 37"/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2220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587433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5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923330"/>
          </a:xfrm>
        </p:spPr>
        <p:txBody>
          <a:bodyPr/>
          <a:lstStyle/>
          <a:p>
            <a:r>
              <a:rPr lang="en-US" sz="6000" dirty="0" smtClean="0"/>
              <a:t>What can we visualize?</a:t>
            </a:r>
            <a:endParaRPr lang="en-US" sz="600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38000" y="2639172"/>
            <a:ext cx="9073907" cy="3070071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Where?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What?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How much?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When?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Combinations of the above</a:t>
            </a:r>
            <a:endParaRPr lang="en-US" sz="4000" b="0" dirty="0"/>
          </a:p>
        </p:txBody>
      </p:sp>
      <p:pic>
        <p:nvPicPr>
          <p:cNvPr id="2" name="Picture 1" descr="Screen Shot 2017-07-06 at 3.03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36548"/>
            <a:ext cx="4694856" cy="3230405"/>
          </a:xfrm>
          <a:prstGeom prst="rect">
            <a:avLst/>
          </a:prstGeom>
        </p:spPr>
      </p:pic>
      <p:pic>
        <p:nvPicPr>
          <p:cNvPr id="4" name="Picture 3" descr="Screen Shot 2017-07-06 at 3.05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36547"/>
            <a:ext cx="4694856" cy="3230406"/>
          </a:xfrm>
          <a:prstGeom prst="rect">
            <a:avLst/>
          </a:prstGeom>
        </p:spPr>
      </p:pic>
      <p:pic>
        <p:nvPicPr>
          <p:cNvPr id="5" name="Picture 4" descr="Screen Shot 2017-07-06 at 3.05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23046"/>
            <a:ext cx="4714479" cy="3243907"/>
          </a:xfrm>
          <a:prstGeom prst="rect">
            <a:avLst/>
          </a:prstGeom>
        </p:spPr>
      </p:pic>
      <p:pic>
        <p:nvPicPr>
          <p:cNvPr id="19" name="Picture 18" descr="Screen Shot 2016-06-24 at 9.29.1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23045"/>
            <a:ext cx="4764212" cy="3243908"/>
          </a:xfrm>
          <a:prstGeom prst="rect">
            <a:avLst/>
          </a:prstGeom>
        </p:spPr>
      </p:pic>
      <p:pic>
        <p:nvPicPr>
          <p:cNvPr id="6" name="Picture 5" descr="Screen Shot 2017-07-06 at 2.53.3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0" y="1523045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688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 smtClean="0"/>
              <a:t>Data</a:t>
            </a:r>
            <a:endParaRPr lang="en-US" sz="23900" dirty="0"/>
          </a:p>
        </p:txBody>
      </p:sp>
      <p:sp>
        <p:nvSpPr>
          <p:cNvPr id="2" name="TextBox 1"/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MapImageLayer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028" y="12206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FeatureLayer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CSVLayer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StreamLayer</a:t>
            </a:r>
            <a:endParaRPr lang="en-US" sz="2800" b="1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Data-driven visualization</a:t>
            </a:r>
            <a:endParaRPr lang="en-US" sz="6000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 smtClean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 smtClean="0"/>
              <a:t>Arcade expression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C0"/>
                </a:solidFill>
              </a:rPr>
              <a:t>	     </a:t>
            </a:r>
            <a:r>
              <a:rPr lang="en-US" b="0" dirty="0" smtClean="0">
                <a:solidFill>
                  <a:srgbClr val="FFFFC0"/>
                </a:solidFill>
              </a:rPr>
              <a:t>Round( ($</a:t>
            </a:r>
            <a:r>
              <a:rPr lang="en-US" b="0" dirty="0" err="1" smtClean="0">
                <a:solidFill>
                  <a:srgbClr val="FFFFC0"/>
                </a:solidFill>
              </a:rPr>
              <a:t>feature.BACHELOR</a:t>
            </a:r>
            <a:r>
              <a:rPr lang="en-US" b="0" dirty="0" smtClean="0">
                <a:solidFill>
                  <a:srgbClr val="FFFFC0"/>
                </a:solidFill>
              </a:rPr>
              <a:t> + $</a:t>
            </a:r>
            <a:r>
              <a:rPr lang="en-US" b="0" dirty="0" err="1" smtClean="0">
                <a:solidFill>
                  <a:srgbClr val="FFFFC0"/>
                </a:solidFill>
              </a:rPr>
              <a:t>feature.MASTER</a:t>
            </a:r>
            <a:r>
              <a:rPr lang="en-US" b="0" dirty="0" smtClean="0">
                <a:solidFill>
                  <a:srgbClr val="FFFFC0"/>
                </a:solidFill>
              </a:rPr>
              <a:t>) / $feature.POP_25UP) );</a:t>
            </a:r>
          </a:p>
          <a:p>
            <a:pPr marL="571500" indent="-571500"/>
            <a:r>
              <a:rPr lang="en-US" sz="4000" b="0" dirty="0" smtClean="0"/>
              <a:t>JavaScript function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(graphic){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2000" b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20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34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Symbols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Symbols</a:t>
            </a:r>
            <a:endParaRPr lang="en-US" sz="6000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6358" y="5453414"/>
            <a:ext cx="3463720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 err="1" smtClean="0"/>
              <a:t>SimpleMarkerSymbol</a:t>
            </a:r>
            <a:endParaRPr lang="en-US" sz="2800" b="0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</a:t>
            </a:r>
            <a:r>
              <a:rPr lang="en-US" sz="3200" b="0" dirty="0" smtClean="0">
                <a:solidFill>
                  <a:srgbClr val="FFFF00"/>
                </a:solidFill>
              </a:rPr>
              <a:t>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 smtClean="0"/>
              <a:t>SimpleLineSymbol</a:t>
            </a:r>
            <a:endParaRPr lang="en-US" sz="2800" b="0" dirty="0" smtClean="0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 smtClean="0"/>
              <a:t>SimpleFillSymbol</a:t>
            </a:r>
            <a:endParaRPr lang="en-US" sz="2800" b="0" dirty="0" smtClean="0"/>
          </a:p>
        </p:txBody>
      </p:sp>
      <p:pic>
        <p:nvPicPr>
          <p:cNvPr id="17" name="Picture 16" descr="Screen Shot 2016-06-21 at 1.41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8" name="Picture 17" descr="Screen Shot 2016-06-21 at 1.3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Points</a:t>
            </a:r>
            <a:endParaRPr lang="en-US" sz="2400" b="0" dirty="0"/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Lines</a:t>
            </a:r>
            <a:endParaRPr lang="en-US" sz="2400" b="0" dirty="0"/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Polygons</a:t>
            </a:r>
            <a:endParaRPr lang="en-US" sz="2400" b="0" dirty="0"/>
          </a:p>
        </p:txBody>
      </p:sp>
      <p:sp>
        <p:nvSpPr>
          <p:cNvPr id="27" name="Content Placeholder 4"/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 smtClean="0"/>
              <a:t>PictureMarkerSymbol</a:t>
            </a:r>
            <a:endParaRPr lang="en-US" sz="2800" b="0" dirty="0"/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8422856" y="5965902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 smtClean="0"/>
              <a:t>PictureFillSymbol</a:t>
            </a:r>
            <a:endParaRPr lang="en-US" sz="2800" b="0" dirty="0" smtClean="0"/>
          </a:p>
        </p:txBody>
      </p:sp>
      <p:pic>
        <p:nvPicPr>
          <p:cNvPr id="2" name="Picture 1" descr="Screen Shot 2017-07-06 at 3.28.3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975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Symbols</a:t>
            </a:r>
            <a:endParaRPr lang="en-US" sz="6000" dirty="0"/>
          </a:p>
        </p:txBody>
      </p:sp>
      <p:pic>
        <p:nvPicPr>
          <p:cNvPr id="9" name="Picture 8" descr="Screen Shot 2017-07-06 at 4.11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2" name="Picture 1" descr="Screen Shot 2017-07-08 at 2.59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5" name="Picture 4" descr="Screen Shot 2017-07-08 at 3.01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Renderers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Default Them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sri_Corporate_Template-Dark" id="{0C0D75C2-D9DF-8C49-86F8-F2DC66D89890}" vid="{2BE2C959-104A-BF4C-8198-B233A7335970}"/>
    </a:ext>
  </a:extLst>
</a:theme>
</file>

<file path=ppt/theme/theme3.xml><?xml version="1.0" encoding="utf-8"?>
<a:theme xmlns:a="http://schemas.openxmlformats.org/drawingml/2006/main" name="uc2017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DC2E64D-FFC3-445E-A866-133C2C73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5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Macintosh PowerPoint</Application>
  <PresentationFormat>Custom</PresentationFormat>
  <Paragraphs>107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Esri_Corporate_Template-Dark</vt:lpstr>
      <vt:lpstr>Default Theme</vt:lpstr>
      <vt:lpstr>uc2017</vt:lpstr>
      <vt:lpstr>2D Visualization with the ArcGIS API for JavaScript</vt:lpstr>
      <vt:lpstr>API Overview</vt:lpstr>
      <vt:lpstr>What can we visualize?</vt:lpstr>
      <vt:lpstr>Data</vt:lpstr>
      <vt:lpstr>PowerPoint Presentation</vt:lpstr>
      <vt:lpstr>Symbols</vt:lpstr>
      <vt:lpstr>PowerPoint Presentation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Visual variables</vt:lpstr>
      <vt:lpstr>Multivariate visualizations</vt:lpstr>
      <vt:lpstr>Predominance using Arcade</vt:lpstr>
      <vt:lpstr>Data exploration</vt:lpstr>
      <vt:lpstr>Clustering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2017-07-12T07:00:11Z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